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57" r:id="rId3"/>
    <p:sldId id="274" r:id="rId4"/>
    <p:sldId id="285" r:id="rId5"/>
    <p:sldId id="275" r:id="rId6"/>
    <p:sldId id="277" r:id="rId7"/>
    <p:sldId id="262" r:id="rId8"/>
    <p:sldId id="278" r:id="rId9"/>
    <p:sldId id="283" r:id="rId10"/>
    <p:sldId id="265" r:id="rId11"/>
    <p:sldId id="266" r:id="rId12"/>
    <p:sldId id="284" r:id="rId13"/>
    <p:sldId id="268" r:id="rId14"/>
    <p:sldId id="270" r:id="rId15"/>
    <p:sldId id="271" r:id="rId16"/>
    <p:sldId id="272"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78" y="2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FABA0F7-4BD1-4E43-95B2-7CE826A04A79}" type="datetimeFigureOut">
              <a:rPr lang="en-US" smtClean="0"/>
              <a:t>1/17/2017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176BBD5-A51C-475E-9E82-734CCC987854}" type="slidenum">
              <a:rPr lang="en-US" smtClean="0"/>
              <a:t>‹#›</a:t>
            </a:fld>
            <a:endParaRPr lang="en-US"/>
          </a:p>
        </p:txBody>
      </p:sp>
    </p:spTree>
    <p:extLst>
      <p:ext uri="{BB962C8B-B14F-4D97-AF65-F5344CB8AC3E}">
        <p14:creationId xmlns:p14="http://schemas.microsoft.com/office/powerpoint/2010/main" val="3489910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D736CB-D17F-421C-B143-15C659C3C844}" type="datetimeFigureOut">
              <a:rPr lang="en-US" smtClean="0"/>
              <a:pPr/>
              <a:t>1/17/2017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7062AA-B3EC-4093-B5A7-FDF3AE0D4DB9}" type="slidenum">
              <a:rPr lang="en-US" smtClean="0"/>
              <a:pPr/>
              <a:t>‹#›</a:t>
            </a:fld>
            <a:endParaRPr lang="en-US"/>
          </a:p>
        </p:txBody>
      </p:sp>
    </p:spTree>
    <p:extLst>
      <p:ext uri="{BB962C8B-B14F-4D97-AF65-F5344CB8AC3E}">
        <p14:creationId xmlns:p14="http://schemas.microsoft.com/office/powerpoint/2010/main" val="1093631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67062AA-B3EC-4093-B5A7-FDF3AE0D4DB9}" type="slidenum">
              <a:rPr lang="en-US" smtClean="0"/>
              <a:pPr/>
              <a:t>1</a:t>
            </a:fld>
            <a:endParaRPr lang="en-US"/>
          </a:p>
        </p:txBody>
      </p:sp>
    </p:spTree>
    <p:extLst>
      <p:ext uri="{BB962C8B-B14F-4D97-AF65-F5344CB8AC3E}">
        <p14:creationId xmlns:p14="http://schemas.microsoft.com/office/powerpoint/2010/main" val="28088985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33A027C7-ABAB-4D54-8632-5BC0FF9605C9}" type="datetimeFigureOut">
              <a:rPr lang="en-US"/>
              <a:pPr>
                <a:defRPr/>
              </a:pPr>
              <a:t>1/17/2017</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A5EE1DAE-6A36-4295-87EB-1EDA24EEAFB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1E9F390-E5C2-4C79-81C7-C188C6906FCE}" type="datetimeFigureOut">
              <a:rPr lang="en-US"/>
              <a:pPr>
                <a:defRPr/>
              </a:pPr>
              <a:t>1/17/2017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02DABE9-7B43-43AA-B904-7B2DE20AD52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7ABB875-D42D-4D4F-B059-E4F96D33B6B6}" type="datetimeFigureOut">
              <a:rPr lang="en-US"/>
              <a:pPr>
                <a:defRPr/>
              </a:pPr>
              <a:t>1/17/2017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C66770A-B1DE-4454-B9E4-991326A0505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FBA1DA1-E87C-468C-B794-98DC7A223D42}" type="datetimeFigureOut">
              <a:rPr lang="en-US"/>
              <a:pPr>
                <a:defRPr/>
              </a:pPr>
              <a:t>1/17/2017</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7408265-D4EC-4190-9B89-F45DC51A3DB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6829A37-6D6F-488F-B9A1-D5FD58A18A89}" type="datetimeFigureOut">
              <a:rPr lang="en-US"/>
              <a:pPr>
                <a:defRPr/>
              </a:pPr>
              <a:t>1/17/2017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B7DC80D-AD5A-48E7-A3D3-9C5FAED74AA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A03DEF4E-EE39-4E4E-BAC6-1AB65C78E162}" type="datetimeFigureOut">
              <a:rPr lang="en-US"/>
              <a:pPr>
                <a:defRPr/>
              </a:pPr>
              <a:t>1/17/2017</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ACC570A9-5D89-4524-BD7B-4CAA0C8F06C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699FD3C7-4A43-40F6-8BCA-D20F6E931169}" type="datetimeFigureOut">
              <a:rPr lang="en-US"/>
              <a:pPr>
                <a:defRPr/>
              </a:pPr>
              <a:t>1/17/2017</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0418AE56-5AED-4DD6-BF9A-3AD8B07B4DD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2BE68B9B-EE89-494F-909E-6809A71029F5}" type="datetimeFigureOut">
              <a:rPr lang="en-US"/>
              <a:pPr>
                <a:defRPr/>
              </a:pPr>
              <a:t>1/17/2017</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7E26B959-85F9-4A9E-BEAB-2556859CB4F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F230AC0-BC7A-43B8-8451-CA196C95A300}" type="datetimeFigureOut">
              <a:rPr lang="en-US"/>
              <a:pPr>
                <a:defRPr/>
              </a:pPr>
              <a:t>1/17/2017</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EB5C95DB-A663-401C-8FE4-A436F0F40D6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EBE7E04-B98C-4981-B02E-B0F333B844E8}" type="datetimeFigureOut">
              <a:rPr lang="en-US"/>
              <a:pPr>
                <a:defRPr/>
              </a:pPr>
              <a:t>1/17/2017</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6255E60D-E80A-4224-A1D5-DFD483D54B2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599B961D-7956-4F1A-BFE8-A5CA92942DAB}" type="datetimeFigureOut">
              <a:rPr lang="en-US"/>
              <a:pPr>
                <a:defRPr/>
              </a:pPr>
              <a:t>1/17/2017</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64DDCA3B-8C65-403F-9878-D9A6CC41187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9E6F44B1-43D5-43C2-9EAE-F642CF53C06E}" type="datetimeFigureOut">
              <a:rPr lang="en-US"/>
              <a:pPr>
                <a:defRPr/>
              </a:pPr>
              <a:t>1/17/2017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38B91DCD-9630-432D-9873-301AB1496873}"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697" r:id="rId1"/>
    <p:sldLayoutId id="2147483689" r:id="rId2"/>
    <p:sldLayoutId id="2147483698" r:id="rId3"/>
    <p:sldLayoutId id="2147483690" r:id="rId4"/>
    <p:sldLayoutId id="2147483691" r:id="rId5"/>
    <p:sldLayoutId id="2147483692" r:id="rId6"/>
    <p:sldLayoutId id="2147483693" r:id="rId7"/>
    <p:sldLayoutId id="2147483694" r:id="rId8"/>
    <p:sldLayoutId id="2147483699" r:id="rId9"/>
    <p:sldLayoutId id="2147483695" r:id="rId10"/>
    <p:sldLayoutId id="2147483696"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dirty="0" smtClean="0">
                <a:latin typeface="Arial" pitchFamily="34" charset="0"/>
                <a:cs typeface="Arial" pitchFamily="34" charset="0"/>
              </a:rPr>
              <a:t>REACHING THE OVERLOOKED</a:t>
            </a:r>
            <a:endParaRPr lang="en-US" dirty="0">
              <a:latin typeface="Arial" pitchFamily="34" charset="0"/>
              <a:cs typeface="Arial" pitchFamily="34" charset="0"/>
            </a:endParaRPr>
          </a:p>
        </p:txBody>
      </p:sp>
      <p:sp>
        <p:nvSpPr>
          <p:cNvPr id="5123" name="Subtitle 2"/>
          <p:cNvSpPr>
            <a:spLocks noGrp="1"/>
          </p:cNvSpPr>
          <p:nvPr>
            <p:ph type="subTitle" idx="1"/>
          </p:nvPr>
        </p:nvSpPr>
        <p:spPr>
          <a:xfrm>
            <a:off x="533400" y="3228975"/>
            <a:ext cx="7854950" cy="1752600"/>
          </a:xfrm>
        </p:spPr>
        <p:txBody>
          <a:bodyPr/>
          <a:lstStyle/>
          <a:p>
            <a:pPr marR="0" eaLnBrk="1" hangingPunct="1"/>
            <a:endParaRPr lang="en-US" dirty="0" smtClean="0"/>
          </a:p>
          <a:p>
            <a:pPr marR="0" eaLnBrk="1" hangingPunct="1"/>
            <a:r>
              <a:rPr lang="en-US" smtClean="0"/>
              <a:t>February </a:t>
            </a:r>
            <a:r>
              <a:rPr lang="en-US" smtClean="0"/>
              <a:t>5, </a:t>
            </a:r>
            <a:r>
              <a:rPr lang="en-US" dirty="0" smtClean="0"/>
              <a:t>2017</a:t>
            </a:r>
          </a:p>
          <a:p>
            <a:pPr marR="0" eaLnBrk="1" hangingPunct="1"/>
            <a:r>
              <a:rPr lang="en-US" dirty="0" smtClean="0"/>
              <a:t>Ed Lewis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latin typeface="Arial" charset="0"/>
                <a:cs typeface="Arial" charset="0"/>
              </a:rPr>
              <a:t>II. What to do with the Poor?</a:t>
            </a:r>
          </a:p>
        </p:txBody>
      </p:sp>
      <p:sp>
        <p:nvSpPr>
          <p:cNvPr id="3" name="Content Placeholder 2"/>
          <p:cNvSpPr>
            <a:spLocks noGrp="1"/>
          </p:cNvSpPr>
          <p:nvPr>
            <p:ph idx="1"/>
          </p:nvPr>
        </p:nvSpPr>
        <p:spPr/>
        <p:txBody>
          <a:bodyPr/>
          <a:lstStyle/>
          <a:p>
            <a:pPr eaLnBrk="1" hangingPunct="1">
              <a:buFont typeface="Wingdings 2" pitchFamily="18" charset="2"/>
              <a:buNone/>
            </a:pPr>
            <a:r>
              <a:rPr lang="en-US" sz="3200" smtClean="0">
                <a:latin typeface="Arial" charset="0"/>
                <a:cs typeface="Arial" charset="0"/>
              </a:rPr>
              <a:t>Proverbs 31:8,9</a:t>
            </a:r>
          </a:p>
          <a:p>
            <a:pPr eaLnBrk="1" hangingPunct="1">
              <a:buFont typeface="Wingdings 2" pitchFamily="18" charset="2"/>
              <a:buNone/>
            </a:pPr>
            <a:r>
              <a:rPr lang="en-US" sz="3200" smtClean="0">
                <a:latin typeface="Arial" charset="0"/>
                <a:cs typeface="Arial" charset="0"/>
              </a:rPr>
              <a:t>Speak up for those who cannot speak for themselves, for the rights of all who are destitute. </a:t>
            </a:r>
          </a:p>
          <a:p>
            <a:pPr eaLnBrk="1" hangingPunct="1">
              <a:buFont typeface="Wingdings 2" pitchFamily="18" charset="2"/>
              <a:buNone/>
            </a:pPr>
            <a:r>
              <a:rPr lang="en-US" sz="3200" smtClean="0">
                <a:latin typeface="Arial" charset="0"/>
                <a:cs typeface="Arial" charset="0"/>
              </a:rPr>
              <a:t>Speak up and judge fairly; defend the rights of the poor and needy.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latin typeface="Arial" charset="0"/>
                <a:cs typeface="Arial" charset="0"/>
              </a:rPr>
              <a:t>II. What to do with the Poor?</a:t>
            </a:r>
          </a:p>
        </p:txBody>
      </p:sp>
      <p:sp>
        <p:nvSpPr>
          <p:cNvPr id="3" name="Content Placeholder 2"/>
          <p:cNvSpPr>
            <a:spLocks noGrp="1"/>
          </p:cNvSpPr>
          <p:nvPr>
            <p:ph idx="1"/>
          </p:nvPr>
        </p:nvSpPr>
        <p:spPr/>
        <p:txBody>
          <a:bodyPr/>
          <a:lstStyle/>
          <a:p>
            <a:pPr eaLnBrk="1" hangingPunct="1">
              <a:buFont typeface="Wingdings 2" pitchFamily="18" charset="2"/>
              <a:buNone/>
            </a:pPr>
            <a:r>
              <a:rPr lang="en-US" sz="3200" smtClean="0">
                <a:latin typeface="Arial" charset="0"/>
                <a:cs typeface="Arial" charset="0"/>
              </a:rPr>
              <a:t>Ezekiel 16:49</a:t>
            </a:r>
          </a:p>
          <a:p>
            <a:pPr eaLnBrk="1" hangingPunct="1">
              <a:buFont typeface="Wingdings 2" pitchFamily="18" charset="2"/>
              <a:buNone/>
            </a:pPr>
            <a:r>
              <a:rPr lang="en-US" sz="3200" smtClean="0">
                <a:latin typeface="Arial" charset="0"/>
                <a:cs typeface="Arial" charset="0"/>
              </a:rPr>
              <a:t>Now this was the sin of your sister Sodom: She and her daughters were arrogant, overfed and unconcerned; they did not help the poor and needy.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295400"/>
          </a:xfrm>
        </p:spPr>
        <p:txBody>
          <a:bodyPr>
            <a:normAutofit fontScale="90000"/>
          </a:bodyPr>
          <a:lstStyle/>
          <a:p>
            <a:pPr eaLnBrk="1" fontAlgn="auto" hangingPunct="1">
              <a:spcAft>
                <a:spcPts val="0"/>
              </a:spcAft>
              <a:defRPr/>
            </a:pPr>
            <a:r>
              <a:rPr lang="en-US" dirty="0" smtClean="0">
                <a:latin typeface="Arial" pitchFamily="34" charset="0"/>
                <a:cs typeface="Arial" pitchFamily="34" charset="0"/>
              </a:rPr>
              <a:t>III.	Believers are Susceptible to These Three Issues:</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2209800"/>
            <a:ext cx="8229600" cy="4114800"/>
          </a:xfrm>
        </p:spPr>
        <p:txBody>
          <a:bodyPr/>
          <a:lstStyle/>
          <a:p>
            <a:pPr eaLnBrk="1" hangingPunct="1">
              <a:buFont typeface="Wingdings 2" pitchFamily="18" charset="2"/>
              <a:buNone/>
            </a:pPr>
            <a:endParaRPr lang="en-US" smtClean="0"/>
          </a:p>
          <a:p>
            <a:pPr eaLnBrk="1" hangingPunct="1">
              <a:buFont typeface="Wingdings 2" pitchFamily="18" charset="2"/>
              <a:buNone/>
            </a:pPr>
            <a:r>
              <a:rPr lang="en-US" smtClean="0"/>
              <a:t>	</a:t>
            </a:r>
            <a:r>
              <a:rPr lang="en-US" sz="3200" smtClean="0">
                <a:latin typeface="Arial" charset="0"/>
                <a:cs typeface="Arial" charset="0"/>
              </a:rPr>
              <a:t>A.</a:t>
            </a:r>
          </a:p>
          <a:p>
            <a:pPr eaLnBrk="1" hangingPunct="1">
              <a:buFont typeface="Wingdings 2" pitchFamily="18" charset="2"/>
              <a:buNone/>
            </a:pPr>
            <a:endParaRPr lang="en-US" sz="3200" smtClean="0">
              <a:latin typeface="Arial" charset="0"/>
              <a:cs typeface="Arial" charset="0"/>
            </a:endParaRPr>
          </a:p>
          <a:p>
            <a:pPr eaLnBrk="1" hangingPunct="1">
              <a:buFont typeface="Wingdings 2" pitchFamily="18" charset="2"/>
              <a:buNone/>
            </a:pPr>
            <a:r>
              <a:rPr lang="en-US" sz="3200" smtClean="0">
                <a:latin typeface="Arial" charset="0"/>
                <a:cs typeface="Arial" charset="0"/>
              </a:rPr>
              <a:t>	B.</a:t>
            </a:r>
          </a:p>
          <a:p>
            <a:pPr eaLnBrk="1" hangingPunct="1">
              <a:buFont typeface="Wingdings 2" pitchFamily="18" charset="2"/>
              <a:buNone/>
            </a:pPr>
            <a:endParaRPr lang="en-US" sz="3200" smtClean="0">
              <a:latin typeface="Arial" charset="0"/>
              <a:cs typeface="Arial" charset="0"/>
            </a:endParaRPr>
          </a:p>
          <a:p>
            <a:pPr eaLnBrk="1" hangingPunct="1">
              <a:buFont typeface="Wingdings 2" pitchFamily="18" charset="2"/>
              <a:buNone/>
            </a:pPr>
            <a:r>
              <a:rPr lang="en-US" sz="3200" smtClean="0">
                <a:latin typeface="Arial" charset="0"/>
                <a:cs typeface="Arial" charset="0"/>
              </a:rPr>
              <a:t>	C.</a:t>
            </a:r>
            <a:r>
              <a:rPr lang="en-US" smtClean="0"/>
              <a:t>			</a:t>
            </a:r>
          </a:p>
        </p:txBody>
      </p:sp>
      <p:sp>
        <p:nvSpPr>
          <p:cNvPr id="4" name="TextBox 3"/>
          <p:cNvSpPr txBox="1">
            <a:spLocks noChangeArrowheads="1"/>
          </p:cNvSpPr>
          <p:nvPr/>
        </p:nvSpPr>
        <p:spPr bwMode="auto">
          <a:xfrm>
            <a:off x="1524000" y="2667000"/>
            <a:ext cx="2743200" cy="584200"/>
          </a:xfrm>
          <a:prstGeom prst="rect">
            <a:avLst/>
          </a:prstGeom>
          <a:noFill/>
          <a:ln w="9525">
            <a:noFill/>
            <a:miter lim="800000"/>
            <a:headEnd/>
            <a:tailEnd/>
          </a:ln>
        </p:spPr>
        <p:txBody>
          <a:bodyPr>
            <a:spAutoFit/>
          </a:bodyPr>
          <a:lstStyle/>
          <a:p>
            <a:r>
              <a:rPr lang="en-US" sz="3200" u="sng"/>
              <a:t>Delegation</a:t>
            </a:r>
          </a:p>
        </p:txBody>
      </p:sp>
      <p:sp>
        <p:nvSpPr>
          <p:cNvPr id="5" name="TextBox 4"/>
          <p:cNvSpPr txBox="1">
            <a:spLocks noChangeArrowheads="1"/>
          </p:cNvSpPr>
          <p:nvPr/>
        </p:nvSpPr>
        <p:spPr bwMode="auto">
          <a:xfrm>
            <a:off x="1524000" y="3886200"/>
            <a:ext cx="2286000" cy="584200"/>
          </a:xfrm>
          <a:prstGeom prst="rect">
            <a:avLst/>
          </a:prstGeom>
          <a:noFill/>
          <a:ln w="9525">
            <a:noFill/>
            <a:miter lim="800000"/>
            <a:headEnd/>
            <a:tailEnd/>
          </a:ln>
        </p:spPr>
        <p:txBody>
          <a:bodyPr>
            <a:spAutoFit/>
          </a:bodyPr>
          <a:lstStyle/>
          <a:p>
            <a:r>
              <a:rPr lang="en-US" sz="3200" u="sng"/>
              <a:t>Dried up</a:t>
            </a:r>
          </a:p>
        </p:txBody>
      </p:sp>
      <p:sp>
        <p:nvSpPr>
          <p:cNvPr id="6" name="TextBox 5"/>
          <p:cNvSpPr txBox="1">
            <a:spLocks noChangeArrowheads="1"/>
          </p:cNvSpPr>
          <p:nvPr/>
        </p:nvSpPr>
        <p:spPr bwMode="auto">
          <a:xfrm>
            <a:off x="1447800" y="4953000"/>
            <a:ext cx="2133600" cy="584200"/>
          </a:xfrm>
          <a:prstGeom prst="rect">
            <a:avLst/>
          </a:prstGeom>
          <a:noFill/>
          <a:ln w="9525">
            <a:noFill/>
            <a:miter lim="800000"/>
            <a:headEnd/>
            <a:tailEnd/>
          </a:ln>
        </p:spPr>
        <p:txBody>
          <a:bodyPr>
            <a:spAutoFit/>
          </a:bodyPr>
          <a:lstStyle/>
          <a:p>
            <a:r>
              <a:rPr lang="en-US" sz="3200" u="sng"/>
              <a:t>Deceived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ssolve">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dissolve">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dissolve">
                                      <p:cBhvr>
                                        <p:cTn id="3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z="4000" smtClean="0">
                <a:latin typeface="Arial" charset="0"/>
                <a:cs typeface="Arial" charset="0"/>
              </a:rPr>
              <a:t>IV.	How Can We Impact the Overlooked?</a:t>
            </a:r>
          </a:p>
        </p:txBody>
      </p:sp>
      <p:sp>
        <p:nvSpPr>
          <p:cNvPr id="3" name="Content Placeholder 2"/>
          <p:cNvSpPr>
            <a:spLocks noGrp="1"/>
          </p:cNvSpPr>
          <p:nvPr>
            <p:ph idx="1"/>
          </p:nvPr>
        </p:nvSpPr>
        <p:spPr>
          <a:xfrm>
            <a:off x="457200" y="1935163"/>
            <a:ext cx="8229600" cy="4541837"/>
          </a:xfrm>
        </p:spPr>
        <p:txBody>
          <a:bodyPr/>
          <a:lstStyle/>
          <a:p>
            <a:pPr eaLnBrk="1" hangingPunct="1">
              <a:buFont typeface="Wingdings 2" pitchFamily="18" charset="2"/>
              <a:buNone/>
            </a:pPr>
            <a:r>
              <a:rPr lang="en-US" sz="2800" smtClean="0">
                <a:latin typeface="Arial" charset="0"/>
                <a:cs typeface="Arial" charset="0"/>
              </a:rPr>
              <a:t>	A.	Be a</a:t>
            </a:r>
          </a:p>
          <a:p>
            <a:pPr eaLnBrk="1" hangingPunct="1">
              <a:buFont typeface="Wingdings 2" pitchFamily="18" charset="2"/>
              <a:buNone/>
            </a:pPr>
            <a:endParaRPr lang="en-US" sz="2800" smtClean="0">
              <a:latin typeface="Arial" charset="0"/>
              <a:cs typeface="Arial" charset="0"/>
            </a:endParaRPr>
          </a:p>
          <a:p>
            <a:pPr eaLnBrk="1" hangingPunct="1">
              <a:buFont typeface="Wingdings 2" pitchFamily="18" charset="2"/>
              <a:buNone/>
            </a:pPr>
            <a:r>
              <a:rPr lang="en-US" sz="2800" smtClean="0">
                <a:latin typeface="Arial" charset="0"/>
                <a:cs typeface="Arial" charset="0"/>
              </a:rPr>
              <a:t>	B.	Build </a:t>
            </a:r>
          </a:p>
          <a:p>
            <a:pPr eaLnBrk="1" hangingPunct="1">
              <a:buFont typeface="Wingdings 2" pitchFamily="18" charset="2"/>
              <a:buNone/>
            </a:pPr>
            <a:endParaRPr lang="en-US" sz="2800" smtClean="0">
              <a:latin typeface="Arial" charset="0"/>
              <a:cs typeface="Arial" charset="0"/>
            </a:endParaRPr>
          </a:p>
          <a:p>
            <a:pPr eaLnBrk="1" hangingPunct="1">
              <a:buFont typeface="Wingdings 2" pitchFamily="18" charset="2"/>
              <a:buNone/>
            </a:pPr>
            <a:r>
              <a:rPr lang="en-US" sz="2800" smtClean="0">
                <a:latin typeface="Arial" charset="0"/>
                <a:cs typeface="Arial" charset="0"/>
              </a:rPr>
              <a:t>	C.	               them  </a:t>
            </a:r>
          </a:p>
          <a:p>
            <a:pPr eaLnBrk="1" hangingPunct="1">
              <a:buFont typeface="Wingdings 2" pitchFamily="18" charset="2"/>
              <a:buNone/>
            </a:pPr>
            <a:endParaRPr lang="en-US" sz="2800" smtClean="0">
              <a:latin typeface="Arial" charset="0"/>
              <a:cs typeface="Arial" charset="0"/>
            </a:endParaRPr>
          </a:p>
          <a:p>
            <a:pPr eaLnBrk="1" hangingPunct="1">
              <a:buFont typeface="Wingdings 2" pitchFamily="18" charset="2"/>
              <a:buNone/>
            </a:pPr>
            <a:r>
              <a:rPr lang="en-US" sz="2800" smtClean="0">
                <a:latin typeface="Arial" charset="0"/>
                <a:cs typeface="Arial" charset="0"/>
              </a:rPr>
              <a:t>	D.	                   whose you are</a:t>
            </a:r>
          </a:p>
          <a:p>
            <a:pPr eaLnBrk="1" hangingPunct="1">
              <a:buFont typeface="Wingdings 2" pitchFamily="18" charset="2"/>
              <a:buNone/>
            </a:pPr>
            <a:endParaRPr lang="en-US" sz="2800" smtClean="0">
              <a:latin typeface="Arial" charset="0"/>
              <a:cs typeface="Arial" charset="0"/>
            </a:endParaRPr>
          </a:p>
          <a:p>
            <a:pPr eaLnBrk="1" hangingPunct="1">
              <a:buFont typeface="Wingdings 2" pitchFamily="18" charset="2"/>
              <a:buNone/>
            </a:pPr>
            <a:r>
              <a:rPr lang="en-US" sz="2800" smtClean="0">
                <a:latin typeface="Arial" charset="0"/>
                <a:cs typeface="Arial" charset="0"/>
              </a:rPr>
              <a:t>	E.	</a:t>
            </a:r>
          </a:p>
          <a:p>
            <a:pPr eaLnBrk="1" hangingPunct="1">
              <a:buFont typeface="Wingdings 2" pitchFamily="18" charset="2"/>
              <a:buNone/>
            </a:pPr>
            <a:endParaRPr lang="en-US" sz="2800" smtClean="0">
              <a:latin typeface="Arial" charset="0"/>
              <a:cs typeface="Arial" charset="0"/>
            </a:endParaRPr>
          </a:p>
          <a:p>
            <a:pPr eaLnBrk="1" hangingPunct="1">
              <a:buFont typeface="Wingdings 2" pitchFamily="18" charset="2"/>
              <a:buNone/>
            </a:pPr>
            <a:endParaRPr lang="en-US" sz="2800" smtClean="0">
              <a:latin typeface="Arial" charset="0"/>
              <a:cs typeface="Arial" charset="0"/>
            </a:endParaRPr>
          </a:p>
        </p:txBody>
      </p:sp>
      <p:sp>
        <p:nvSpPr>
          <p:cNvPr id="4" name="TextBox 3"/>
          <p:cNvSpPr txBox="1">
            <a:spLocks noChangeArrowheads="1"/>
          </p:cNvSpPr>
          <p:nvPr/>
        </p:nvSpPr>
        <p:spPr bwMode="auto">
          <a:xfrm>
            <a:off x="2286000" y="1905000"/>
            <a:ext cx="2438400" cy="1046163"/>
          </a:xfrm>
          <a:prstGeom prst="rect">
            <a:avLst/>
          </a:prstGeom>
          <a:noFill/>
          <a:ln w="9525">
            <a:noFill/>
            <a:miter lim="800000"/>
            <a:headEnd/>
            <a:tailEnd/>
          </a:ln>
        </p:spPr>
        <p:txBody>
          <a:bodyPr>
            <a:spAutoFit/>
          </a:bodyPr>
          <a:lstStyle/>
          <a:p>
            <a:r>
              <a:rPr lang="en-US" sz="2800" u="sng"/>
              <a:t>refreshment</a:t>
            </a:r>
          </a:p>
          <a:p>
            <a:endParaRPr lang="en-US" sz="3200">
              <a:latin typeface="Constantia" pitchFamily="18" charset="0"/>
            </a:endParaRPr>
          </a:p>
        </p:txBody>
      </p:sp>
      <p:sp>
        <p:nvSpPr>
          <p:cNvPr id="5" name="TextBox 4"/>
          <p:cNvSpPr txBox="1">
            <a:spLocks noChangeArrowheads="1"/>
          </p:cNvSpPr>
          <p:nvPr/>
        </p:nvSpPr>
        <p:spPr bwMode="auto">
          <a:xfrm>
            <a:off x="2362200" y="2895600"/>
            <a:ext cx="3657600" cy="523875"/>
          </a:xfrm>
          <a:prstGeom prst="rect">
            <a:avLst/>
          </a:prstGeom>
          <a:noFill/>
          <a:ln w="9525">
            <a:noFill/>
            <a:miter lim="800000"/>
            <a:headEnd/>
            <a:tailEnd/>
          </a:ln>
        </p:spPr>
        <p:txBody>
          <a:bodyPr>
            <a:spAutoFit/>
          </a:bodyPr>
          <a:lstStyle/>
          <a:p>
            <a:r>
              <a:rPr lang="en-US" sz="2800" u="sng"/>
              <a:t>relationships</a:t>
            </a:r>
          </a:p>
        </p:txBody>
      </p:sp>
      <p:sp>
        <p:nvSpPr>
          <p:cNvPr id="7" name="TextBox 6"/>
          <p:cNvSpPr txBox="1">
            <a:spLocks noChangeArrowheads="1"/>
          </p:cNvSpPr>
          <p:nvPr/>
        </p:nvSpPr>
        <p:spPr bwMode="auto">
          <a:xfrm>
            <a:off x="1447800" y="3962400"/>
            <a:ext cx="1600200" cy="523875"/>
          </a:xfrm>
          <a:prstGeom prst="rect">
            <a:avLst/>
          </a:prstGeom>
          <a:noFill/>
          <a:ln w="9525">
            <a:noFill/>
            <a:miter lim="800000"/>
            <a:headEnd/>
            <a:tailEnd/>
          </a:ln>
        </p:spPr>
        <p:txBody>
          <a:bodyPr>
            <a:spAutoFit/>
          </a:bodyPr>
          <a:lstStyle/>
          <a:p>
            <a:r>
              <a:rPr lang="en-US" sz="2800" u="sng"/>
              <a:t>Respect</a:t>
            </a:r>
          </a:p>
        </p:txBody>
      </p:sp>
      <p:sp>
        <p:nvSpPr>
          <p:cNvPr id="8" name="TextBox 7"/>
          <p:cNvSpPr txBox="1">
            <a:spLocks noChangeArrowheads="1"/>
          </p:cNvSpPr>
          <p:nvPr/>
        </p:nvSpPr>
        <p:spPr bwMode="auto">
          <a:xfrm>
            <a:off x="1371600" y="4953000"/>
            <a:ext cx="2438400" cy="523875"/>
          </a:xfrm>
          <a:prstGeom prst="rect">
            <a:avLst/>
          </a:prstGeom>
          <a:noFill/>
          <a:ln w="9525">
            <a:noFill/>
            <a:miter lim="800000"/>
            <a:headEnd/>
            <a:tailEnd/>
          </a:ln>
        </p:spPr>
        <p:txBody>
          <a:bodyPr>
            <a:spAutoFit/>
          </a:bodyPr>
          <a:lstStyle/>
          <a:p>
            <a:r>
              <a:rPr lang="en-US" sz="2800" u="sng"/>
              <a:t>Remember</a:t>
            </a:r>
          </a:p>
        </p:txBody>
      </p:sp>
      <p:sp>
        <p:nvSpPr>
          <p:cNvPr id="9" name="TextBox 8"/>
          <p:cNvSpPr txBox="1">
            <a:spLocks noChangeArrowheads="1"/>
          </p:cNvSpPr>
          <p:nvPr/>
        </p:nvSpPr>
        <p:spPr bwMode="auto">
          <a:xfrm>
            <a:off x="1371600" y="6019800"/>
            <a:ext cx="2895600" cy="523875"/>
          </a:xfrm>
          <a:prstGeom prst="rect">
            <a:avLst/>
          </a:prstGeom>
          <a:noFill/>
          <a:ln w="9525">
            <a:noFill/>
            <a:miter lim="800000"/>
            <a:headEnd/>
            <a:tailEnd/>
          </a:ln>
        </p:spPr>
        <p:txBody>
          <a:bodyPr>
            <a:spAutoFit/>
          </a:bodyPr>
          <a:lstStyle/>
          <a:p>
            <a:r>
              <a:rPr lang="en-US" sz="2800" u="sng"/>
              <a:t>Reconcile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ssolve">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dissolve">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dissolve">
                                      <p:cBhvr>
                                        <p:cTn id="35" dur="5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 calcmode="lin" valueType="num">
                                      <p:cBhvr additive="base">
                                        <p:cTn id="4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dissolve">
                                      <p:cBhvr>
                                        <p:cTn id="46" dur="500"/>
                                        <p:tgtEl>
                                          <p:spTgt spid="8"/>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additive="base">
                                        <p:cTn id="5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dissolve">
                                      <p:cBhvr>
                                        <p:cTn id="5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238250"/>
          </a:xfrm>
        </p:spPr>
        <p:txBody>
          <a:bodyPr>
            <a:normAutofit fontScale="90000"/>
          </a:bodyPr>
          <a:lstStyle/>
          <a:p>
            <a:pPr eaLnBrk="1" fontAlgn="auto" hangingPunct="1">
              <a:spcAft>
                <a:spcPts val="0"/>
              </a:spcAft>
              <a:defRPr/>
            </a:pPr>
            <a:r>
              <a:rPr lang="en-US" dirty="0" smtClean="0">
                <a:latin typeface="Arial" pitchFamily="34" charset="0"/>
                <a:cs typeface="Arial" pitchFamily="34" charset="0"/>
              </a:rPr>
              <a:t>V.	What I Have Learned in 	Working in the Inner City</a:t>
            </a:r>
            <a:endParaRPr lang="en-US" dirty="0">
              <a:latin typeface="Arial" pitchFamily="34" charset="0"/>
              <a:cs typeface="Arial" pitchFamily="34" charset="0"/>
            </a:endParaRPr>
          </a:p>
        </p:txBody>
      </p:sp>
      <p:sp>
        <p:nvSpPr>
          <p:cNvPr id="3" name="Content Placeholder 2"/>
          <p:cNvSpPr>
            <a:spLocks noGrp="1"/>
          </p:cNvSpPr>
          <p:nvPr>
            <p:ph idx="1"/>
          </p:nvPr>
        </p:nvSpPr>
        <p:spPr>
          <a:xfrm>
            <a:off x="381000" y="2286000"/>
            <a:ext cx="8229600" cy="4389438"/>
          </a:xfrm>
        </p:spPr>
        <p:txBody>
          <a:bodyPr/>
          <a:lstStyle/>
          <a:p>
            <a:pPr marL="514350" indent="-514350" eaLnBrk="1" hangingPunct="1">
              <a:buFont typeface="Wingdings 2" pitchFamily="18" charset="2"/>
              <a:buAutoNum type="arabicPeriod"/>
            </a:pPr>
            <a:r>
              <a:rPr lang="en-US" sz="3200" smtClean="0">
                <a:latin typeface="Arial" charset="0"/>
                <a:cs typeface="Arial" charset="0"/>
              </a:rPr>
              <a:t>I am very</a:t>
            </a:r>
          </a:p>
          <a:p>
            <a:pPr marL="514350" indent="-514350" eaLnBrk="1" hangingPunct="1">
              <a:buFont typeface="Wingdings 2" pitchFamily="18" charset="2"/>
              <a:buAutoNum type="arabicPeriod"/>
            </a:pPr>
            <a:r>
              <a:rPr lang="en-US" sz="3200" smtClean="0">
                <a:latin typeface="Arial" charset="0"/>
                <a:cs typeface="Arial" charset="0"/>
              </a:rPr>
              <a:t>All people are  </a:t>
            </a:r>
          </a:p>
          <a:p>
            <a:pPr marL="514350" indent="-514350" eaLnBrk="1" hangingPunct="1">
              <a:buFont typeface="Wingdings 2" pitchFamily="18" charset="2"/>
              <a:buAutoNum type="arabicPeriod"/>
            </a:pPr>
            <a:r>
              <a:rPr lang="en-US" sz="3200" smtClean="0">
                <a:latin typeface="Arial" charset="0"/>
                <a:cs typeface="Arial" charset="0"/>
              </a:rPr>
              <a:t>People without               make the best neighbors</a:t>
            </a:r>
          </a:p>
          <a:p>
            <a:pPr marL="514350" indent="-514350" eaLnBrk="1" hangingPunct="1">
              <a:buFont typeface="Wingdings 2" pitchFamily="18" charset="2"/>
              <a:buAutoNum type="arabicPeriod"/>
            </a:pPr>
            <a:r>
              <a:rPr lang="en-US" sz="3200" smtClean="0">
                <a:latin typeface="Arial" charset="0"/>
                <a:cs typeface="Arial" charset="0"/>
              </a:rPr>
              <a:t>Not all hurting people are</a:t>
            </a:r>
          </a:p>
          <a:p>
            <a:pPr marL="514350" indent="-514350" eaLnBrk="1" hangingPunct="1">
              <a:buFont typeface="Wingdings 2" pitchFamily="18" charset="2"/>
              <a:buAutoNum type="arabicPeriod"/>
            </a:pPr>
            <a:r>
              <a:rPr lang="en-US" sz="3200" smtClean="0">
                <a:latin typeface="Arial" charset="0"/>
                <a:cs typeface="Arial" charset="0"/>
              </a:rPr>
              <a:t>The wealthy people are the               to reach for Christ </a:t>
            </a:r>
          </a:p>
        </p:txBody>
      </p:sp>
      <p:sp>
        <p:nvSpPr>
          <p:cNvPr id="4" name="TextBox 3"/>
          <p:cNvSpPr txBox="1">
            <a:spLocks noChangeArrowheads="1"/>
          </p:cNvSpPr>
          <p:nvPr/>
        </p:nvSpPr>
        <p:spPr bwMode="auto">
          <a:xfrm>
            <a:off x="2819400" y="2286000"/>
            <a:ext cx="1905000" cy="584200"/>
          </a:xfrm>
          <a:prstGeom prst="rect">
            <a:avLst/>
          </a:prstGeom>
          <a:noFill/>
          <a:ln w="9525">
            <a:noFill/>
            <a:miter lim="800000"/>
            <a:headEnd/>
            <a:tailEnd/>
          </a:ln>
        </p:spPr>
        <p:txBody>
          <a:bodyPr>
            <a:spAutoFit/>
          </a:bodyPr>
          <a:lstStyle/>
          <a:p>
            <a:r>
              <a:rPr lang="en-US" sz="3200" u="sng"/>
              <a:t>blessed</a:t>
            </a:r>
          </a:p>
        </p:txBody>
      </p:sp>
      <p:sp>
        <p:nvSpPr>
          <p:cNvPr id="5" name="TextBox 4"/>
          <p:cNvSpPr txBox="1">
            <a:spLocks noChangeArrowheads="1"/>
          </p:cNvSpPr>
          <p:nvPr/>
        </p:nvSpPr>
        <p:spPr bwMode="auto">
          <a:xfrm>
            <a:off x="3581400" y="2819400"/>
            <a:ext cx="1981200" cy="584200"/>
          </a:xfrm>
          <a:prstGeom prst="rect">
            <a:avLst/>
          </a:prstGeom>
          <a:noFill/>
          <a:ln w="9525">
            <a:noFill/>
            <a:miter lim="800000"/>
            <a:headEnd/>
            <a:tailEnd/>
          </a:ln>
        </p:spPr>
        <p:txBody>
          <a:bodyPr>
            <a:spAutoFit/>
          </a:bodyPr>
          <a:lstStyle/>
          <a:p>
            <a:r>
              <a:rPr lang="en-US" sz="3200" u="sng"/>
              <a:t>sinners</a:t>
            </a:r>
          </a:p>
        </p:txBody>
      </p:sp>
      <p:sp>
        <p:nvSpPr>
          <p:cNvPr id="6" name="TextBox 5"/>
          <p:cNvSpPr txBox="1">
            <a:spLocks noChangeArrowheads="1"/>
          </p:cNvSpPr>
          <p:nvPr/>
        </p:nvSpPr>
        <p:spPr bwMode="auto">
          <a:xfrm>
            <a:off x="3810000" y="3429000"/>
            <a:ext cx="1600200" cy="584200"/>
          </a:xfrm>
          <a:prstGeom prst="rect">
            <a:avLst/>
          </a:prstGeom>
          <a:noFill/>
          <a:ln w="9525">
            <a:noFill/>
            <a:miter lim="800000"/>
            <a:headEnd/>
            <a:tailEnd/>
          </a:ln>
        </p:spPr>
        <p:txBody>
          <a:bodyPr>
            <a:spAutoFit/>
          </a:bodyPr>
          <a:lstStyle/>
          <a:p>
            <a:r>
              <a:rPr lang="en-US" sz="3200" u="sng"/>
              <a:t>wealth</a:t>
            </a:r>
          </a:p>
        </p:txBody>
      </p:sp>
      <p:sp>
        <p:nvSpPr>
          <p:cNvPr id="7" name="TextBox 6"/>
          <p:cNvSpPr txBox="1">
            <a:spLocks noChangeArrowheads="1"/>
          </p:cNvSpPr>
          <p:nvPr/>
        </p:nvSpPr>
        <p:spPr bwMode="auto">
          <a:xfrm>
            <a:off x="5715000" y="4495800"/>
            <a:ext cx="2622550" cy="584200"/>
          </a:xfrm>
          <a:prstGeom prst="rect">
            <a:avLst/>
          </a:prstGeom>
          <a:noFill/>
          <a:ln w="9525">
            <a:noFill/>
            <a:miter lim="800000"/>
            <a:headEnd/>
            <a:tailEnd/>
          </a:ln>
        </p:spPr>
        <p:txBody>
          <a:bodyPr>
            <a:spAutoFit/>
          </a:bodyPr>
          <a:lstStyle/>
          <a:p>
            <a:r>
              <a:rPr lang="en-US" sz="3200" u="sng"/>
              <a:t>swindlers</a:t>
            </a:r>
          </a:p>
        </p:txBody>
      </p:sp>
      <p:sp>
        <p:nvSpPr>
          <p:cNvPr id="8" name="TextBox 7"/>
          <p:cNvSpPr txBox="1">
            <a:spLocks noChangeArrowheads="1"/>
          </p:cNvSpPr>
          <p:nvPr/>
        </p:nvSpPr>
        <p:spPr bwMode="auto">
          <a:xfrm>
            <a:off x="5943600" y="5105400"/>
            <a:ext cx="1676400" cy="584200"/>
          </a:xfrm>
          <a:prstGeom prst="rect">
            <a:avLst/>
          </a:prstGeom>
          <a:noFill/>
          <a:ln w="9525">
            <a:noFill/>
            <a:miter lim="800000"/>
            <a:headEnd/>
            <a:tailEnd/>
          </a:ln>
        </p:spPr>
        <p:txBody>
          <a:bodyPr>
            <a:spAutoFit/>
          </a:bodyPr>
          <a:lstStyle/>
          <a:p>
            <a:r>
              <a:rPr lang="en-US" sz="3200" u="sng"/>
              <a:t>hardest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dissolve">
                                      <p:cBhvr>
                                        <p:cTn id="13" dur="5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dissolve">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dissolve">
                                      <p:cBhvr>
                                        <p:cTn id="35" dur="5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additive="base">
                                        <p:cTn id="4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dissolve">
                                      <p:cBhvr>
                                        <p:cTn id="46" dur="500"/>
                                        <p:tgtEl>
                                          <p:spTgt spid="7"/>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 calcmode="lin" valueType="num">
                                      <p:cBhvr additive="base">
                                        <p:cTn id="5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dissolve">
                                      <p:cBhvr>
                                        <p:cTn id="5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371600"/>
          </a:xfrm>
        </p:spPr>
        <p:txBody>
          <a:bodyPr>
            <a:normAutofit fontScale="90000"/>
          </a:bodyPr>
          <a:lstStyle/>
          <a:p>
            <a:pPr eaLnBrk="1" fontAlgn="auto" hangingPunct="1">
              <a:spcAft>
                <a:spcPts val="0"/>
              </a:spcAft>
              <a:defRPr/>
            </a:pPr>
            <a:r>
              <a:rPr lang="en-US" dirty="0" smtClean="0">
                <a:latin typeface="Arial" pitchFamily="34" charset="0"/>
                <a:cs typeface="Arial" pitchFamily="34" charset="0"/>
              </a:rPr>
              <a:t>V.	What I Have Learned in 	Working in the Inner City</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2514600"/>
            <a:ext cx="8229600" cy="3810000"/>
          </a:xfrm>
        </p:spPr>
        <p:txBody>
          <a:bodyPr/>
          <a:lstStyle/>
          <a:p>
            <a:pPr marL="514350" indent="-514350" eaLnBrk="1" hangingPunct="1">
              <a:buFont typeface="Wingdings 2" pitchFamily="18" charset="2"/>
              <a:buAutoNum type="arabicPeriod" startAt="6"/>
            </a:pPr>
            <a:r>
              <a:rPr lang="en-US" sz="3200" smtClean="0">
                <a:latin typeface="Arial" charset="0"/>
                <a:cs typeface="Arial" charset="0"/>
              </a:rPr>
              <a:t>All people                   to love and relationships</a:t>
            </a:r>
          </a:p>
          <a:p>
            <a:pPr marL="514350" indent="-514350" eaLnBrk="1" hangingPunct="1">
              <a:buFont typeface="Wingdings 2" pitchFamily="18" charset="2"/>
              <a:buAutoNum type="arabicPeriod" startAt="6"/>
            </a:pPr>
            <a:r>
              <a:rPr lang="en-US" sz="3200" smtClean="0">
                <a:latin typeface="Arial" charset="0"/>
                <a:cs typeface="Arial" charset="0"/>
              </a:rPr>
              <a:t>Sinners can change quickly when God gets in their</a:t>
            </a:r>
          </a:p>
          <a:p>
            <a:pPr marL="514350" indent="-514350" eaLnBrk="1" hangingPunct="1">
              <a:buFont typeface="Wingdings 2" pitchFamily="18" charset="2"/>
              <a:buAutoNum type="arabicPeriod" startAt="6"/>
            </a:pPr>
            <a:r>
              <a:rPr lang="en-US" sz="3200" smtClean="0">
                <a:latin typeface="Arial" charset="0"/>
                <a:cs typeface="Arial" charset="0"/>
              </a:rPr>
              <a:t>I             people </a:t>
            </a:r>
          </a:p>
        </p:txBody>
      </p:sp>
      <p:sp>
        <p:nvSpPr>
          <p:cNvPr id="4" name="TextBox 3"/>
          <p:cNvSpPr txBox="1">
            <a:spLocks noChangeArrowheads="1"/>
          </p:cNvSpPr>
          <p:nvPr/>
        </p:nvSpPr>
        <p:spPr bwMode="auto">
          <a:xfrm>
            <a:off x="3048000" y="2514600"/>
            <a:ext cx="1676400" cy="584200"/>
          </a:xfrm>
          <a:prstGeom prst="rect">
            <a:avLst/>
          </a:prstGeom>
          <a:noFill/>
          <a:ln w="9525">
            <a:noFill/>
            <a:miter lim="800000"/>
            <a:headEnd/>
            <a:tailEnd/>
          </a:ln>
        </p:spPr>
        <p:txBody>
          <a:bodyPr>
            <a:spAutoFit/>
          </a:bodyPr>
          <a:lstStyle/>
          <a:p>
            <a:r>
              <a:rPr lang="en-US" sz="3200" u="sng"/>
              <a:t>respond</a:t>
            </a:r>
          </a:p>
        </p:txBody>
      </p:sp>
      <p:sp>
        <p:nvSpPr>
          <p:cNvPr id="5" name="TextBox 4"/>
          <p:cNvSpPr txBox="1">
            <a:spLocks noChangeArrowheads="1"/>
          </p:cNvSpPr>
          <p:nvPr/>
        </p:nvSpPr>
        <p:spPr bwMode="auto">
          <a:xfrm>
            <a:off x="3276600" y="4114800"/>
            <a:ext cx="2133600" cy="584200"/>
          </a:xfrm>
          <a:prstGeom prst="rect">
            <a:avLst/>
          </a:prstGeom>
          <a:noFill/>
          <a:ln w="9525">
            <a:noFill/>
            <a:miter lim="800000"/>
            <a:headEnd/>
            <a:tailEnd/>
          </a:ln>
        </p:spPr>
        <p:txBody>
          <a:bodyPr>
            <a:spAutoFit/>
          </a:bodyPr>
          <a:lstStyle/>
          <a:p>
            <a:r>
              <a:rPr lang="en-US" sz="3200" u="sng"/>
              <a:t>hearts</a:t>
            </a:r>
            <a:r>
              <a:rPr lang="en-US" sz="3200" u="sng">
                <a:latin typeface="Constantia" pitchFamily="18" charset="0"/>
              </a:rPr>
              <a:t>!</a:t>
            </a:r>
          </a:p>
        </p:txBody>
      </p:sp>
      <p:sp>
        <p:nvSpPr>
          <p:cNvPr id="6" name="TextBox 5"/>
          <p:cNvSpPr txBox="1">
            <a:spLocks noChangeArrowheads="1"/>
          </p:cNvSpPr>
          <p:nvPr/>
        </p:nvSpPr>
        <p:spPr bwMode="auto">
          <a:xfrm>
            <a:off x="1371600" y="4648200"/>
            <a:ext cx="1295400" cy="584200"/>
          </a:xfrm>
          <a:prstGeom prst="rect">
            <a:avLst/>
          </a:prstGeom>
          <a:noFill/>
          <a:ln w="9525">
            <a:noFill/>
            <a:miter lim="800000"/>
            <a:headEnd/>
            <a:tailEnd/>
          </a:ln>
        </p:spPr>
        <p:txBody>
          <a:bodyPr>
            <a:spAutoFit/>
          </a:bodyPr>
          <a:lstStyle/>
          <a:p>
            <a:r>
              <a:rPr lang="en-US" sz="3200" u="sng"/>
              <a:t>need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dissolve">
                                      <p:cBhvr>
                                        <p:cTn id="13" dur="5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dissolve">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additive="base">
                                        <p:cTn id="2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dissolve">
                                      <p:cBhvr>
                                        <p:cTn id="3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lgn="ctr" eaLnBrk="1" hangingPunct="1"/>
            <a:r>
              <a:rPr lang="en-US" dirty="0" smtClean="0">
                <a:latin typeface="Arial" charset="0"/>
                <a:cs typeface="Arial" charset="0"/>
              </a:rPr>
              <a:t>What Now?</a:t>
            </a:r>
          </a:p>
        </p:txBody>
      </p:sp>
      <p:sp>
        <p:nvSpPr>
          <p:cNvPr id="3" name="Content Placeholder 2"/>
          <p:cNvSpPr>
            <a:spLocks noGrp="1"/>
          </p:cNvSpPr>
          <p:nvPr>
            <p:ph idx="1"/>
          </p:nvPr>
        </p:nvSpPr>
        <p:spPr>
          <a:xfrm>
            <a:off x="457200" y="1935163"/>
            <a:ext cx="8229600" cy="4618037"/>
          </a:xfrm>
        </p:spPr>
        <p:txBody>
          <a:bodyPr/>
          <a:lstStyle/>
          <a:p>
            <a:pPr eaLnBrk="1" hangingPunct="1">
              <a:buFont typeface="Wingdings 2" pitchFamily="18" charset="2"/>
              <a:buNone/>
            </a:pPr>
            <a:r>
              <a:rPr lang="en-US" sz="3200" smtClean="0">
                <a:latin typeface="Arial" charset="0"/>
                <a:cs typeface="Arial" charset="0"/>
              </a:rPr>
              <a:t>If you are here without Christ!</a:t>
            </a:r>
          </a:p>
          <a:p>
            <a:pPr eaLnBrk="1" hangingPunct="1">
              <a:buFont typeface="Wingdings 2" pitchFamily="18" charset="2"/>
              <a:buNone/>
            </a:pPr>
            <a:endParaRPr lang="en-US" sz="3200" smtClean="0">
              <a:latin typeface="Arial" charset="0"/>
              <a:cs typeface="Arial" charset="0"/>
            </a:endParaRPr>
          </a:p>
          <a:p>
            <a:pPr eaLnBrk="1" hangingPunct="1">
              <a:buFont typeface="Wingdings 2" pitchFamily="18" charset="2"/>
              <a:buNone/>
            </a:pPr>
            <a:r>
              <a:rPr lang="en-US" sz="3200" smtClean="0">
                <a:latin typeface="Arial" charset="0"/>
                <a:cs typeface="Arial" charset="0"/>
              </a:rPr>
              <a:t>If you are here as a believer!</a:t>
            </a:r>
          </a:p>
          <a:p>
            <a:pPr eaLnBrk="1" hangingPunct="1">
              <a:buFont typeface="Wingdings 2" pitchFamily="18" charset="2"/>
              <a:buNone/>
            </a:pPr>
            <a:r>
              <a:rPr lang="en-US" sz="3200" smtClean="0">
                <a:latin typeface="Arial" charset="0"/>
                <a:cs typeface="Arial" charset="0"/>
              </a:rPr>
              <a:t>	1.</a:t>
            </a:r>
          </a:p>
          <a:p>
            <a:pPr eaLnBrk="1" hangingPunct="1">
              <a:buFont typeface="Wingdings 2" pitchFamily="18" charset="2"/>
              <a:buNone/>
            </a:pPr>
            <a:endParaRPr lang="en-US" sz="3200" smtClean="0">
              <a:latin typeface="Arial" charset="0"/>
              <a:cs typeface="Arial" charset="0"/>
            </a:endParaRPr>
          </a:p>
          <a:p>
            <a:pPr eaLnBrk="1" hangingPunct="1">
              <a:buFont typeface="Wingdings 2" pitchFamily="18" charset="2"/>
              <a:buNone/>
            </a:pPr>
            <a:r>
              <a:rPr lang="en-US" sz="3200" smtClean="0">
                <a:latin typeface="Arial" charset="0"/>
                <a:cs typeface="Arial" charset="0"/>
              </a:rPr>
              <a:t>	2.</a:t>
            </a:r>
          </a:p>
          <a:p>
            <a:pPr eaLnBrk="1" hangingPunct="1">
              <a:buFont typeface="Wingdings 2" pitchFamily="18" charset="2"/>
              <a:buNone/>
            </a:pPr>
            <a:endParaRPr lang="en-US" sz="3200" smtClean="0">
              <a:latin typeface="Arial" charset="0"/>
              <a:cs typeface="Arial" charset="0"/>
            </a:endParaRPr>
          </a:p>
          <a:p>
            <a:pPr eaLnBrk="1" hangingPunct="1">
              <a:buFont typeface="Wingdings 2" pitchFamily="18" charset="2"/>
              <a:buNone/>
            </a:pPr>
            <a:r>
              <a:rPr lang="en-US" sz="3200" smtClean="0">
                <a:latin typeface="Arial" charset="0"/>
                <a:cs typeface="Arial" charset="0"/>
              </a:rPr>
              <a:t>	3.		</a:t>
            </a:r>
          </a:p>
          <a:p>
            <a:pPr eaLnBrk="1" hangingPunct="1">
              <a:buFont typeface="Wingdings 2" pitchFamily="18" charset="2"/>
              <a:buNone/>
            </a:pPr>
            <a:endParaRPr lang="en-US" sz="3200" smtClean="0">
              <a:latin typeface="Arial" charset="0"/>
              <a:cs typeface="Arial" charset="0"/>
            </a:endParaRPr>
          </a:p>
        </p:txBody>
      </p:sp>
      <p:sp>
        <p:nvSpPr>
          <p:cNvPr id="4" name="TextBox 3"/>
          <p:cNvSpPr txBox="1">
            <a:spLocks noChangeArrowheads="1"/>
          </p:cNvSpPr>
          <p:nvPr/>
        </p:nvSpPr>
        <p:spPr bwMode="auto">
          <a:xfrm>
            <a:off x="1447800" y="3657600"/>
            <a:ext cx="990600" cy="584200"/>
          </a:xfrm>
          <a:prstGeom prst="rect">
            <a:avLst/>
          </a:prstGeom>
          <a:noFill/>
          <a:ln w="9525">
            <a:noFill/>
            <a:miter lim="800000"/>
            <a:headEnd/>
            <a:tailEnd/>
          </a:ln>
        </p:spPr>
        <p:txBody>
          <a:bodyPr>
            <a:spAutoFit/>
          </a:bodyPr>
          <a:lstStyle/>
          <a:p>
            <a:r>
              <a:rPr lang="en-US" sz="3200" u="sng">
                <a:latin typeface="Constantia" pitchFamily="18" charset="0"/>
              </a:rPr>
              <a:t>See</a:t>
            </a:r>
          </a:p>
        </p:txBody>
      </p:sp>
      <p:sp>
        <p:nvSpPr>
          <p:cNvPr id="5" name="TextBox 4"/>
          <p:cNvSpPr txBox="1">
            <a:spLocks noChangeArrowheads="1"/>
          </p:cNvSpPr>
          <p:nvPr/>
        </p:nvSpPr>
        <p:spPr bwMode="auto">
          <a:xfrm>
            <a:off x="1371600" y="4876800"/>
            <a:ext cx="1828800" cy="584200"/>
          </a:xfrm>
          <a:prstGeom prst="rect">
            <a:avLst/>
          </a:prstGeom>
          <a:noFill/>
          <a:ln w="9525">
            <a:noFill/>
            <a:miter lim="800000"/>
            <a:headEnd/>
            <a:tailEnd/>
          </a:ln>
        </p:spPr>
        <p:txBody>
          <a:bodyPr>
            <a:spAutoFit/>
          </a:bodyPr>
          <a:lstStyle/>
          <a:p>
            <a:r>
              <a:rPr lang="en-US" sz="3200" u="sng">
                <a:latin typeface="Constantia" pitchFamily="18" charset="0"/>
              </a:rPr>
              <a:t>Sensitive</a:t>
            </a:r>
          </a:p>
        </p:txBody>
      </p:sp>
      <p:sp>
        <p:nvSpPr>
          <p:cNvPr id="6" name="TextBox 5"/>
          <p:cNvSpPr txBox="1">
            <a:spLocks noChangeArrowheads="1"/>
          </p:cNvSpPr>
          <p:nvPr/>
        </p:nvSpPr>
        <p:spPr bwMode="auto">
          <a:xfrm>
            <a:off x="1371600" y="6019800"/>
            <a:ext cx="1447800" cy="584200"/>
          </a:xfrm>
          <a:prstGeom prst="rect">
            <a:avLst/>
          </a:prstGeom>
          <a:noFill/>
          <a:ln w="9525">
            <a:noFill/>
            <a:miter lim="800000"/>
            <a:headEnd/>
            <a:tailEnd/>
          </a:ln>
        </p:spPr>
        <p:txBody>
          <a:bodyPr>
            <a:spAutoFit/>
          </a:bodyPr>
          <a:lstStyle/>
          <a:p>
            <a:r>
              <a:rPr lang="en-US" sz="3200" u="sng">
                <a:latin typeface="Constantia" pitchFamily="18" charset="0"/>
              </a:rPr>
              <a:t>Start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dissolve">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Effect transition="in" filter="dissolve">
                                      <p:cBhvr>
                                        <p:cTn id="28" dur="500"/>
                                        <p:tgtEl>
                                          <p:spTgt spid="5">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dissolve">
                                      <p:cBhvr>
                                        <p:cTn id="3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685800"/>
            <a:ext cx="8229600" cy="1143000"/>
          </a:xfrm>
        </p:spPr>
        <p:txBody>
          <a:bodyPr/>
          <a:lstStyle/>
          <a:p>
            <a:pPr eaLnBrk="1" hangingPunct="1"/>
            <a:r>
              <a:rPr lang="en-US" smtClean="0">
                <a:latin typeface="Arial" charset="0"/>
                <a:cs typeface="Arial" charset="0"/>
              </a:rPr>
              <a:t>I.	What to do with Crowds?</a:t>
            </a:r>
          </a:p>
        </p:txBody>
      </p:sp>
      <p:sp>
        <p:nvSpPr>
          <p:cNvPr id="6147" name="Content Placeholder 2"/>
          <p:cNvSpPr>
            <a:spLocks noGrp="1"/>
          </p:cNvSpPr>
          <p:nvPr>
            <p:ph idx="1"/>
          </p:nvPr>
        </p:nvSpPr>
        <p:spPr/>
        <p:txBody>
          <a:bodyPr/>
          <a:lstStyle/>
          <a:p>
            <a:pPr eaLnBrk="1" hangingPunct="1">
              <a:buFont typeface="Wingdings 2" pitchFamily="18" charset="2"/>
              <a:buNone/>
            </a:pPr>
            <a:r>
              <a:rPr lang="en-US" sz="3200" smtClean="0"/>
              <a:t>Matthew 9:36-38</a:t>
            </a:r>
          </a:p>
          <a:p>
            <a:pPr eaLnBrk="1" hangingPunct="1">
              <a:buFont typeface="Wingdings 2" pitchFamily="18" charset="2"/>
              <a:buNone/>
            </a:pPr>
            <a:r>
              <a:rPr lang="en-US" sz="3200" smtClean="0"/>
              <a:t>When he saw the crowds, he had compassion on them, because they were harassed and helpless, like sheep without a shepherd. Then he said to his disciples, “The harvest is plentiful but the  workers are few. Ask the Lord of the harvest, therefore, to send out workers into this harvest field.”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mtClean="0"/>
              <a:t>I.	 What to do with Crowds?</a:t>
            </a:r>
          </a:p>
        </p:txBody>
      </p:sp>
      <p:sp>
        <p:nvSpPr>
          <p:cNvPr id="3" name="Content Placeholder 2"/>
          <p:cNvSpPr>
            <a:spLocks noGrp="1"/>
          </p:cNvSpPr>
          <p:nvPr>
            <p:ph idx="1"/>
          </p:nvPr>
        </p:nvSpPr>
        <p:spPr>
          <a:xfrm>
            <a:off x="457200" y="1905000"/>
            <a:ext cx="8229600" cy="4389438"/>
          </a:xfrm>
        </p:spPr>
        <p:txBody>
          <a:bodyPr/>
          <a:lstStyle/>
          <a:p>
            <a:pPr eaLnBrk="1" hangingPunct="1">
              <a:buFont typeface="Wingdings 2" pitchFamily="18" charset="2"/>
              <a:buNone/>
            </a:pPr>
            <a:r>
              <a:rPr lang="en-US" smtClean="0">
                <a:latin typeface="Arial" charset="0"/>
                <a:cs typeface="Arial" charset="0"/>
              </a:rPr>
              <a:t>	</a:t>
            </a:r>
            <a:r>
              <a:rPr lang="en-US" sz="3200" smtClean="0">
                <a:latin typeface="Arial" charset="0"/>
                <a:cs typeface="Arial" charset="0"/>
              </a:rPr>
              <a:t>A.	           the crowds one person at a time</a:t>
            </a:r>
          </a:p>
          <a:p>
            <a:pPr eaLnBrk="1" hangingPunct="1">
              <a:buFont typeface="Wingdings 2" pitchFamily="18" charset="2"/>
              <a:buNone/>
            </a:pPr>
            <a:endParaRPr lang="en-US" sz="3200" smtClean="0">
              <a:latin typeface="Arial" charset="0"/>
              <a:cs typeface="Arial" charset="0"/>
            </a:endParaRPr>
          </a:p>
          <a:p>
            <a:pPr eaLnBrk="1" hangingPunct="1">
              <a:buFont typeface="Wingdings 2" pitchFamily="18" charset="2"/>
              <a:buNone/>
            </a:pPr>
            <a:r>
              <a:rPr lang="en-US" sz="3200" smtClean="0">
                <a:latin typeface="Arial" charset="0"/>
                <a:cs typeface="Arial" charset="0"/>
              </a:rPr>
              <a:t>	B.	                  to their hopelessness</a:t>
            </a:r>
          </a:p>
          <a:p>
            <a:pPr eaLnBrk="1" hangingPunct="1">
              <a:buFont typeface="Wingdings 2" pitchFamily="18" charset="2"/>
              <a:buNone/>
            </a:pPr>
            <a:endParaRPr lang="en-US" sz="3200" smtClean="0">
              <a:latin typeface="Arial" charset="0"/>
              <a:cs typeface="Arial" charset="0"/>
            </a:endParaRPr>
          </a:p>
          <a:p>
            <a:pPr eaLnBrk="1" hangingPunct="1">
              <a:buFont typeface="Wingdings 2" pitchFamily="18" charset="2"/>
              <a:buNone/>
            </a:pPr>
            <a:r>
              <a:rPr lang="en-US" sz="3200" smtClean="0">
                <a:latin typeface="Arial" charset="0"/>
                <a:cs typeface="Arial" charset="0"/>
              </a:rPr>
              <a:t>	C.	               laborers</a:t>
            </a:r>
          </a:p>
          <a:p>
            <a:pPr eaLnBrk="1" hangingPunct="1">
              <a:buFont typeface="Wingdings 2" pitchFamily="18" charset="2"/>
              <a:buNone/>
            </a:pPr>
            <a:endParaRPr lang="en-US" sz="3200" smtClean="0">
              <a:latin typeface="Arial" charset="0"/>
              <a:cs typeface="Arial" charset="0"/>
            </a:endParaRPr>
          </a:p>
          <a:p>
            <a:pPr eaLnBrk="1" hangingPunct="1">
              <a:buFont typeface="Wingdings 2" pitchFamily="18" charset="2"/>
              <a:buNone/>
            </a:pPr>
            <a:endParaRPr lang="en-US" sz="3200" smtClean="0">
              <a:latin typeface="Arial" charset="0"/>
              <a:cs typeface="Arial" charset="0"/>
            </a:endParaRPr>
          </a:p>
          <a:p>
            <a:pPr eaLnBrk="1" hangingPunct="1">
              <a:buFont typeface="Wingdings 2" pitchFamily="18" charset="2"/>
              <a:buNone/>
            </a:pPr>
            <a:endParaRPr lang="en-US" sz="3200"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endParaRPr lang="en-US" smtClean="0">
              <a:latin typeface="Arial" charset="0"/>
              <a:cs typeface="Arial" charset="0"/>
            </a:endParaRPr>
          </a:p>
        </p:txBody>
      </p:sp>
      <p:sp>
        <p:nvSpPr>
          <p:cNvPr id="4" name="TextBox 3"/>
          <p:cNvSpPr txBox="1">
            <a:spLocks noChangeArrowheads="1"/>
          </p:cNvSpPr>
          <p:nvPr/>
        </p:nvSpPr>
        <p:spPr bwMode="auto">
          <a:xfrm>
            <a:off x="1600200" y="1905000"/>
            <a:ext cx="990600" cy="584200"/>
          </a:xfrm>
          <a:prstGeom prst="rect">
            <a:avLst/>
          </a:prstGeom>
          <a:noFill/>
          <a:ln w="9525">
            <a:noFill/>
            <a:miter lim="800000"/>
            <a:headEnd/>
            <a:tailEnd/>
          </a:ln>
        </p:spPr>
        <p:txBody>
          <a:bodyPr>
            <a:spAutoFit/>
          </a:bodyPr>
          <a:lstStyle/>
          <a:p>
            <a:r>
              <a:rPr lang="en-US" sz="3200" u="sng"/>
              <a:t>Saw</a:t>
            </a:r>
          </a:p>
        </p:txBody>
      </p:sp>
      <p:sp>
        <p:nvSpPr>
          <p:cNvPr id="5" name="TextBox 4"/>
          <p:cNvSpPr txBox="1">
            <a:spLocks noChangeArrowheads="1"/>
          </p:cNvSpPr>
          <p:nvPr/>
        </p:nvSpPr>
        <p:spPr bwMode="auto">
          <a:xfrm>
            <a:off x="1447800" y="3048000"/>
            <a:ext cx="1981200" cy="584200"/>
          </a:xfrm>
          <a:prstGeom prst="rect">
            <a:avLst/>
          </a:prstGeom>
          <a:noFill/>
          <a:ln w="9525">
            <a:noFill/>
            <a:miter lim="800000"/>
            <a:headEnd/>
            <a:tailEnd/>
          </a:ln>
        </p:spPr>
        <p:txBody>
          <a:bodyPr>
            <a:spAutoFit/>
          </a:bodyPr>
          <a:lstStyle/>
          <a:p>
            <a:r>
              <a:rPr lang="en-US" sz="3200" u="sng"/>
              <a:t>Sensitive</a:t>
            </a:r>
          </a:p>
        </p:txBody>
      </p:sp>
      <p:sp>
        <p:nvSpPr>
          <p:cNvPr id="6" name="TextBox 5"/>
          <p:cNvSpPr txBox="1">
            <a:spLocks noChangeArrowheads="1"/>
          </p:cNvSpPr>
          <p:nvPr/>
        </p:nvSpPr>
        <p:spPr bwMode="auto">
          <a:xfrm>
            <a:off x="1447800" y="4267200"/>
            <a:ext cx="1676400" cy="584200"/>
          </a:xfrm>
          <a:prstGeom prst="rect">
            <a:avLst/>
          </a:prstGeom>
          <a:noFill/>
          <a:ln w="9525">
            <a:noFill/>
            <a:miter lim="800000"/>
            <a:headEnd/>
            <a:tailEnd/>
          </a:ln>
        </p:spPr>
        <p:txBody>
          <a:bodyPr>
            <a:spAutoFit/>
          </a:bodyPr>
          <a:lstStyle/>
          <a:p>
            <a:r>
              <a:rPr lang="en-US" sz="3200" u="sng"/>
              <a:t>Seeking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dissolve">
                                      <p:cBhvr>
                                        <p:cTn id="13" dur="5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dissolve">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Effect transition="in" filter="dissolve">
                                      <p:cBhvr>
                                        <p:cTn id="35"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mtClean="0">
                <a:latin typeface="Arial" charset="0"/>
                <a:cs typeface="Arial" charset="0"/>
              </a:rPr>
              <a:t>II. What to do with the Poor?</a:t>
            </a:r>
          </a:p>
        </p:txBody>
      </p:sp>
      <p:sp>
        <p:nvSpPr>
          <p:cNvPr id="3" name="Content Placeholder 2"/>
          <p:cNvSpPr>
            <a:spLocks noGrp="1"/>
          </p:cNvSpPr>
          <p:nvPr>
            <p:ph idx="1"/>
          </p:nvPr>
        </p:nvSpPr>
        <p:spPr/>
        <p:txBody>
          <a:bodyPr/>
          <a:lstStyle/>
          <a:p>
            <a:pPr eaLnBrk="1" hangingPunct="1">
              <a:buFont typeface="Wingdings 2" pitchFamily="18" charset="2"/>
              <a:buNone/>
            </a:pPr>
            <a:r>
              <a:rPr lang="en-US" sz="3200" smtClean="0">
                <a:latin typeface="Arial" charset="0"/>
                <a:cs typeface="Arial" charset="0"/>
              </a:rPr>
              <a:t>Proverbs 14:21, 31</a:t>
            </a:r>
          </a:p>
          <a:p>
            <a:pPr eaLnBrk="1" hangingPunct="1">
              <a:buFont typeface="Wingdings 2" pitchFamily="18" charset="2"/>
              <a:buNone/>
            </a:pPr>
            <a:r>
              <a:rPr lang="en-US" sz="3200" smtClean="0">
                <a:latin typeface="Arial" charset="0"/>
                <a:cs typeface="Arial" charset="0"/>
              </a:rPr>
              <a:t>He who despises his neighbor sins, but blessed is he who is kind to the needy.</a:t>
            </a:r>
          </a:p>
          <a:p>
            <a:pPr eaLnBrk="1" hangingPunct="1">
              <a:buFont typeface="Wingdings 2" pitchFamily="18" charset="2"/>
              <a:buNone/>
            </a:pPr>
            <a:endParaRPr lang="en-US" sz="3200" smtClean="0">
              <a:latin typeface="Arial" charset="0"/>
              <a:cs typeface="Arial" charset="0"/>
            </a:endParaRPr>
          </a:p>
          <a:p>
            <a:pPr eaLnBrk="1" hangingPunct="1">
              <a:buFont typeface="Wingdings 2" pitchFamily="18" charset="2"/>
              <a:buNone/>
            </a:pPr>
            <a:r>
              <a:rPr lang="en-US" sz="3200" smtClean="0">
                <a:latin typeface="Arial" charset="0"/>
                <a:cs typeface="Arial" charset="0"/>
              </a:rPr>
              <a:t>He who oppresses the poor shows contempt for their Maker, but whoever is kind to  the needy honors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latin typeface="Arial" charset="0"/>
                <a:cs typeface="Arial" charset="0"/>
              </a:rPr>
              <a:t>II. What to do with the Poor?</a:t>
            </a:r>
          </a:p>
        </p:txBody>
      </p:sp>
      <p:sp>
        <p:nvSpPr>
          <p:cNvPr id="3" name="Content Placeholder 2"/>
          <p:cNvSpPr>
            <a:spLocks noGrp="1"/>
          </p:cNvSpPr>
          <p:nvPr>
            <p:ph idx="1"/>
          </p:nvPr>
        </p:nvSpPr>
        <p:spPr/>
        <p:txBody>
          <a:bodyPr/>
          <a:lstStyle/>
          <a:p>
            <a:pPr eaLnBrk="1" hangingPunct="1">
              <a:buFont typeface="Wingdings 2" pitchFamily="18" charset="2"/>
              <a:buNone/>
            </a:pPr>
            <a:r>
              <a:rPr lang="en-US" sz="3200" smtClean="0">
                <a:latin typeface="Arial" charset="0"/>
                <a:cs typeface="Arial" charset="0"/>
              </a:rPr>
              <a:t>Proverbs 17: 5a</a:t>
            </a:r>
          </a:p>
          <a:p>
            <a:pPr eaLnBrk="1" hangingPunct="1">
              <a:buFont typeface="Wingdings 2" pitchFamily="18" charset="2"/>
              <a:buNone/>
            </a:pPr>
            <a:r>
              <a:rPr lang="en-US" sz="3200" smtClean="0">
                <a:latin typeface="Arial" charset="0"/>
                <a:cs typeface="Arial" charset="0"/>
              </a:rPr>
              <a:t>He who mocks the poor shows contempt for their Maker</a:t>
            </a:r>
          </a:p>
          <a:p>
            <a:pPr eaLnBrk="1" hangingPunct="1">
              <a:buFont typeface="Wingdings 2" pitchFamily="18" charset="2"/>
              <a:buNone/>
            </a:pPr>
            <a:endParaRPr lang="en-US" sz="3200" smtClean="0">
              <a:latin typeface="Arial" charset="0"/>
              <a:cs typeface="Arial" charset="0"/>
            </a:endParaRPr>
          </a:p>
          <a:p>
            <a:pPr eaLnBrk="1" hangingPunct="1">
              <a:buFont typeface="Wingdings 2" pitchFamily="18" charset="2"/>
              <a:buNone/>
            </a:pPr>
            <a:r>
              <a:rPr lang="en-US" sz="3200" smtClean="0">
                <a:latin typeface="Arial" charset="0"/>
                <a:cs typeface="Arial" charset="0"/>
              </a:rPr>
              <a:t> Proverbs 19:17</a:t>
            </a:r>
          </a:p>
          <a:p>
            <a:pPr eaLnBrk="1" hangingPunct="1">
              <a:buFont typeface="Wingdings 2" pitchFamily="18" charset="2"/>
              <a:buNone/>
            </a:pPr>
            <a:r>
              <a:rPr lang="en-US" sz="3200" smtClean="0">
                <a:latin typeface="Arial" charset="0"/>
                <a:cs typeface="Arial" charset="0"/>
              </a:rPr>
              <a:t>He who is kind to the poor lends to the LORD, and he will reward him for what he has done.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latin typeface="Arial" charset="0"/>
                <a:cs typeface="Arial" charset="0"/>
              </a:rPr>
              <a:t>II. What to do with the Poor?</a:t>
            </a:r>
          </a:p>
        </p:txBody>
      </p:sp>
      <p:sp>
        <p:nvSpPr>
          <p:cNvPr id="3" name="Content Placeholder 2"/>
          <p:cNvSpPr>
            <a:spLocks noGrp="1"/>
          </p:cNvSpPr>
          <p:nvPr>
            <p:ph idx="1"/>
          </p:nvPr>
        </p:nvSpPr>
        <p:spPr/>
        <p:txBody>
          <a:bodyPr/>
          <a:lstStyle/>
          <a:p>
            <a:pPr eaLnBrk="1" hangingPunct="1">
              <a:buFont typeface="Wingdings 2" pitchFamily="18" charset="2"/>
              <a:buNone/>
            </a:pPr>
            <a:r>
              <a:rPr lang="en-US" sz="3200" smtClean="0">
                <a:latin typeface="Arial" charset="0"/>
                <a:cs typeface="Arial" charset="0"/>
              </a:rPr>
              <a:t>Proverbs 21:13</a:t>
            </a:r>
          </a:p>
          <a:p>
            <a:pPr eaLnBrk="1" hangingPunct="1">
              <a:buFont typeface="Wingdings 2" pitchFamily="18" charset="2"/>
              <a:buNone/>
            </a:pPr>
            <a:r>
              <a:rPr lang="en-US" sz="3200" smtClean="0">
                <a:latin typeface="Arial" charset="0"/>
                <a:cs typeface="Arial" charset="0"/>
              </a:rPr>
              <a:t>If a man shuts his ears to the cry of the poor, he too will cry out and not be answered.</a:t>
            </a:r>
          </a:p>
          <a:p>
            <a:pPr eaLnBrk="1" hangingPunct="1">
              <a:buFont typeface="Wingdings 2" pitchFamily="18" charset="2"/>
              <a:buNone/>
            </a:pPr>
            <a:endParaRPr lang="en-US" sz="3200" smtClean="0">
              <a:latin typeface="Arial" charset="0"/>
              <a:cs typeface="Arial" charset="0"/>
            </a:endParaRPr>
          </a:p>
          <a:p>
            <a:pPr eaLnBrk="1" hangingPunct="1">
              <a:buFont typeface="Wingdings 2" pitchFamily="18" charset="2"/>
              <a:buNone/>
            </a:pPr>
            <a:r>
              <a:rPr lang="en-US" sz="3200" smtClean="0">
                <a:latin typeface="Arial" charset="0"/>
                <a:cs typeface="Arial" charset="0"/>
              </a:rPr>
              <a:t>Proverbs 22:9</a:t>
            </a:r>
          </a:p>
          <a:p>
            <a:pPr eaLnBrk="1" hangingPunct="1">
              <a:buFont typeface="Wingdings 2" pitchFamily="18" charset="2"/>
              <a:buNone/>
            </a:pPr>
            <a:r>
              <a:rPr lang="en-US" sz="3200" smtClean="0">
                <a:latin typeface="Arial" charset="0"/>
                <a:cs typeface="Arial" charset="0"/>
              </a:rPr>
              <a:t>A generous man will himself be blessed, for he share his food with the poor.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latin typeface="Arial" charset="0"/>
                <a:cs typeface="Arial" charset="0"/>
              </a:rPr>
              <a:t>II. What to do with the Poor?</a:t>
            </a:r>
          </a:p>
        </p:txBody>
      </p:sp>
      <p:sp>
        <p:nvSpPr>
          <p:cNvPr id="3" name="Content Placeholder 2"/>
          <p:cNvSpPr>
            <a:spLocks noGrp="1"/>
          </p:cNvSpPr>
          <p:nvPr>
            <p:ph idx="1"/>
          </p:nvPr>
        </p:nvSpPr>
        <p:spPr/>
        <p:txBody>
          <a:bodyPr/>
          <a:lstStyle/>
          <a:p>
            <a:pPr eaLnBrk="1" hangingPunct="1">
              <a:buFont typeface="Wingdings 2" pitchFamily="18" charset="2"/>
              <a:buNone/>
            </a:pPr>
            <a:r>
              <a:rPr lang="en-US" sz="3200" smtClean="0">
                <a:latin typeface="Arial" charset="0"/>
                <a:cs typeface="Arial" charset="0"/>
              </a:rPr>
              <a:t>Proverbs 22: 22-23</a:t>
            </a:r>
          </a:p>
          <a:p>
            <a:pPr eaLnBrk="1" hangingPunct="1">
              <a:buFont typeface="Wingdings 2" pitchFamily="18" charset="2"/>
              <a:buNone/>
            </a:pPr>
            <a:r>
              <a:rPr lang="en-US" sz="3200" smtClean="0">
                <a:latin typeface="Arial" charset="0"/>
                <a:cs typeface="Arial" charset="0"/>
              </a:rPr>
              <a:t>Do not exploit the poor because they are poor and do not crush the needy in court, for the LORD will take up their case and will plunder those who plunder them.</a:t>
            </a:r>
          </a:p>
          <a:p>
            <a:pPr eaLnBrk="1" hangingPunct="1">
              <a:buFont typeface="Wingdings 2" pitchFamily="18" charset="2"/>
              <a:buNone/>
            </a:pPr>
            <a:endParaRPr lang="en-US" smtClean="0"/>
          </a:p>
          <a:p>
            <a:pPr eaLnBrk="1" hangingPunct="1">
              <a:buFont typeface="Wingdings 2" pitchFamily="18" charset="2"/>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latin typeface="Arial" charset="0"/>
                <a:cs typeface="Arial" charset="0"/>
              </a:rPr>
              <a:t>II. What to do with the Poor?</a:t>
            </a:r>
          </a:p>
        </p:txBody>
      </p:sp>
      <p:sp>
        <p:nvSpPr>
          <p:cNvPr id="3" name="Content Placeholder 2"/>
          <p:cNvSpPr>
            <a:spLocks noGrp="1"/>
          </p:cNvSpPr>
          <p:nvPr>
            <p:ph idx="1"/>
          </p:nvPr>
        </p:nvSpPr>
        <p:spPr/>
        <p:txBody>
          <a:bodyPr/>
          <a:lstStyle/>
          <a:p>
            <a:pPr eaLnBrk="1" hangingPunct="1">
              <a:buFont typeface="Wingdings 2" pitchFamily="18" charset="2"/>
              <a:buNone/>
            </a:pPr>
            <a:r>
              <a:rPr lang="en-US" smtClean="0">
                <a:latin typeface="Arial" charset="0"/>
                <a:cs typeface="Arial" charset="0"/>
              </a:rPr>
              <a:t>Proverbs 28: 3, 6, 8</a:t>
            </a:r>
          </a:p>
          <a:p>
            <a:pPr eaLnBrk="1" hangingPunct="1">
              <a:buFont typeface="Wingdings 2" pitchFamily="18" charset="2"/>
              <a:buNone/>
            </a:pPr>
            <a:r>
              <a:rPr lang="en-US" smtClean="0">
                <a:latin typeface="Arial" charset="0"/>
                <a:cs typeface="Arial" charset="0"/>
              </a:rPr>
              <a:t>A ruler who oppresses the poor is like a driving rain that leaves no crops.</a:t>
            </a: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r>
              <a:rPr lang="en-US" smtClean="0">
                <a:latin typeface="Arial" charset="0"/>
                <a:cs typeface="Arial" charset="0"/>
              </a:rPr>
              <a:t>Better a poor man whose walk is blameless than a rich man whose ways are perverse.</a:t>
            </a:r>
          </a:p>
          <a:p>
            <a:pPr eaLnBrk="1" hangingPunct="1">
              <a:buFont typeface="Wingdings 2" pitchFamily="18" charset="2"/>
              <a:buNone/>
            </a:pPr>
            <a:endParaRPr lang="en-US" smtClean="0">
              <a:latin typeface="Arial" charset="0"/>
              <a:cs typeface="Arial" charset="0"/>
            </a:endParaRPr>
          </a:p>
          <a:p>
            <a:pPr eaLnBrk="1" hangingPunct="1">
              <a:buFont typeface="Wingdings 2" pitchFamily="18" charset="2"/>
              <a:buNone/>
            </a:pPr>
            <a:r>
              <a:rPr lang="en-US" smtClean="0">
                <a:latin typeface="Arial" charset="0"/>
                <a:cs typeface="Arial" charset="0"/>
              </a:rPr>
              <a:t>He who increases his wealth by exorbitant interest amasses it for another, who will be kind to the poor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t>II. What to do with the Poor?</a:t>
            </a:r>
          </a:p>
        </p:txBody>
      </p:sp>
      <p:sp>
        <p:nvSpPr>
          <p:cNvPr id="3" name="Content Placeholder 2"/>
          <p:cNvSpPr>
            <a:spLocks noGrp="1"/>
          </p:cNvSpPr>
          <p:nvPr>
            <p:ph idx="1"/>
          </p:nvPr>
        </p:nvSpPr>
        <p:spPr/>
        <p:txBody>
          <a:bodyPr>
            <a:normAutofit fontScale="92500" lnSpcReduction="10000"/>
          </a:bodyPr>
          <a:lstStyle/>
          <a:p>
            <a:pPr marL="274320" indent="-274320" eaLnBrk="1" fontAlgn="auto" hangingPunct="1">
              <a:spcAft>
                <a:spcPts val="0"/>
              </a:spcAft>
              <a:buClr>
                <a:schemeClr val="accent3"/>
              </a:buClr>
              <a:buFont typeface="Wingdings 2"/>
              <a:buNone/>
              <a:defRPr/>
            </a:pPr>
            <a:r>
              <a:rPr lang="en-US" sz="3200" dirty="0" smtClean="0">
                <a:latin typeface="Arial" pitchFamily="34" charset="0"/>
                <a:cs typeface="Arial" pitchFamily="34" charset="0"/>
              </a:rPr>
              <a:t>Proverbs 28: 27</a:t>
            </a:r>
          </a:p>
          <a:p>
            <a:pPr marL="274320" indent="-274320" eaLnBrk="1" fontAlgn="auto" hangingPunct="1">
              <a:spcAft>
                <a:spcPts val="0"/>
              </a:spcAft>
              <a:buClr>
                <a:schemeClr val="accent3"/>
              </a:buClr>
              <a:buFont typeface="Wingdings 2"/>
              <a:buNone/>
              <a:defRPr/>
            </a:pPr>
            <a:r>
              <a:rPr lang="en-US" sz="3200" dirty="0" smtClean="0">
                <a:latin typeface="Arial" pitchFamily="34" charset="0"/>
                <a:cs typeface="Arial" pitchFamily="34" charset="0"/>
              </a:rPr>
              <a:t>He who gives to the poor will lack nothing, but he who closes his eyes to them receives many curses.</a:t>
            </a:r>
          </a:p>
          <a:p>
            <a:pPr marL="274320" indent="-274320" eaLnBrk="1" fontAlgn="auto" hangingPunct="1">
              <a:spcAft>
                <a:spcPts val="0"/>
              </a:spcAft>
              <a:buClr>
                <a:schemeClr val="accent3"/>
              </a:buClr>
              <a:buFont typeface="Wingdings 2"/>
              <a:buNone/>
              <a:defRPr/>
            </a:pPr>
            <a:endParaRPr lang="en-US" sz="3200" dirty="0" smtClean="0">
              <a:latin typeface="Arial" pitchFamily="34" charset="0"/>
              <a:cs typeface="Arial" pitchFamily="34" charset="0"/>
            </a:endParaRPr>
          </a:p>
          <a:p>
            <a:pPr marL="274320" indent="-274320" eaLnBrk="1" fontAlgn="auto" hangingPunct="1">
              <a:spcAft>
                <a:spcPts val="0"/>
              </a:spcAft>
              <a:buClr>
                <a:schemeClr val="accent3"/>
              </a:buClr>
              <a:buFont typeface="Wingdings 2"/>
              <a:buNone/>
              <a:defRPr/>
            </a:pPr>
            <a:r>
              <a:rPr lang="en-US" sz="3200" dirty="0" smtClean="0">
                <a:latin typeface="Arial" pitchFamily="34" charset="0"/>
                <a:cs typeface="Arial" pitchFamily="34" charset="0"/>
              </a:rPr>
              <a:t>Proverbs 29:7</a:t>
            </a:r>
          </a:p>
          <a:p>
            <a:pPr marL="274320" indent="-274320" eaLnBrk="1" fontAlgn="auto" hangingPunct="1">
              <a:spcAft>
                <a:spcPts val="0"/>
              </a:spcAft>
              <a:buClr>
                <a:schemeClr val="accent3"/>
              </a:buClr>
              <a:buFont typeface="Wingdings 2"/>
              <a:buNone/>
              <a:defRPr/>
            </a:pPr>
            <a:r>
              <a:rPr lang="en-US" sz="3200" dirty="0" smtClean="0">
                <a:latin typeface="Arial" pitchFamily="34" charset="0"/>
                <a:cs typeface="Arial" pitchFamily="34" charset="0"/>
              </a:rPr>
              <a:t>The righteous care about justice for the poor, but the wicked have no such concern.</a:t>
            </a:r>
          </a:p>
          <a:p>
            <a:pPr marL="274320" indent="-274320" eaLnBrk="1" fontAlgn="auto" hangingPunct="1">
              <a:spcAft>
                <a:spcPts val="0"/>
              </a:spcAft>
              <a:buClr>
                <a:schemeClr val="accent3"/>
              </a:buClr>
              <a:buFont typeface="Wingdings 2"/>
              <a:buNone/>
              <a:defRPr/>
            </a:pPr>
            <a:r>
              <a:rPr lang="en-US" sz="3200" dirty="0">
                <a:latin typeface="Arial" pitchFamily="34" charset="0"/>
                <a:cs typeface="Arial"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180</TotalTime>
  <Words>581</Words>
  <Application>Microsoft Office PowerPoint</Application>
  <PresentationFormat>On-screen Show (4:3)</PresentationFormat>
  <Paragraphs>161</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Constantia</vt:lpstr>
      <vt:lpstr>Wingdings 2</vt:lpstr>
      <vt:lpstr>Flow</vt:lpstr>
      <vt:lpstr>REACHING THE OVERLOOKED</vt:lpstr>
      <vt:lpstr>I. What to do with Crowds?</vt:lpstr>
      <vt:lpstr>I.  What to do with Crowds?</vt:lpstr>
      <vt:lpstr>II. What to do with the Poor?</vt:lpstr>
      <vt:lpstr>II. What to do with the Poor?</vt:lpstr>
      <vt:lpstr>II. What to do with the Poor?</vt:lpstr>
      <vt:lpstr>II. What to do with the Poor?</vt:lpstr>
      <vt:lpstr>II. What to do with the Poor?</vt:lpstr>
      <vt:lpstr>II. What to do with the Poor?</vt:lpstr>
      <vt:lpstr>II. What to do with the Poor?</vt:lpstr>
      <vt:lpstr>II. What to do with the Poor?</vt:lpstr>
      <vt:lpstr>III. Believers are Susceptible to These Three Issues:</vt:lpstr>
      <vt:lpstr>IV. How Can We Impact the Overlooked?</vt:lpstr>
      <vt:lpstr>V. What I Have Learned in  Working in the Inner City</vt:lpstr>
      <vt:lpstr>V. What I Have Learned in  Working in the Inner City</vt:lpstr>
      <vt:lpstr>What Now?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REACHING THE OVERLOOKED</dc:title>
  <dc:creator>lmm</dc:creator>
  <cp:lastModifiedBy>lmm</cp:lastModifiedBy>
  <cp:revision>42</cp:revision>
  <dcterms:created xsi:type="dcterms:W3CDTF">2009-12-28T14:13:04Z</dcterms:created>
  <dcterms:modified xsi:type="dcterms:W3CDTF">2017-01-17T14:36:49Z</dcterms:modified>
</cp:coreProperties>
</file>